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ormorant Garamond" charset="1" panose="00000500000000000000"/>
      <p:regular r:id="rId22"/>
    </p:embeddedFont>
    <p:embeddedFont>
      <p:font typeface="Italianno" charset="1" panose="02000504060000020003"/>
      <p:regular r:id="rId23"/>
    </p:embeddedFont>
    <p:embeddedFont>
      <p:font typeface="Cormorant Garamond Bold" charset="1" panose="00000800000000000000"/>
      <p:regular r:id="rId24"/>
    </p:embeddedFont>
    <p:embeddedFont>
      <p:font typeface="Cormorant Garamond Medium" charset="1" panose="00000600000000000000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Relationship Id="rId6" Target="../media/image23.jpeg" Type="http://schemas.openxmlformats.org/officeDocument/2006/relationships/image"/><Relationship Id="rId7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38268">
            <a:off x="-4356801" y="5744695"/>
            <a:ext cx="7452144" cy="6352952"/>
          </a:xfrm>
          <a:custGeom>
            <a:avLst/>
            <a:gdLst/>
            <a:ahLst/>
            <a:cxnLst/>
            <a:rect r="r" b="b" t="t" l="l"/>
            <a:pathLst>
              <a:path h="6352952" w="7452144">
                <a:moveTo>
                  <a:pt x="7452144" y="0"/>
                </a:moveTo>
                <a:lnTo>
                  <a:pt x="0" y="0"/>
                </a:lnTo>
                <a:lnTo>
                  <a:pt x="0" y="6352953"/>
                </a:lnTo>
                <a:lnTo>
                  <a:pt x="7452144" y="6352953"/>
                </a:lnTo>
                <a:lnTo>
                  <a:pt x="745214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8177" y="5787822"/>
            <a:ext cx="7380646" cy="4723614"/>
          </a:xfrm>
          <a:custGeom>
            <a:avLst/>
            <a:gdLst/>
            <a:ahLst/>
            <a:cxnLst/>
            <a:rect r="r" b="b" t="t" l="l"/>
            <a:pathLst>
              <a:path h="4723614" w="7380646">
                <a:moveTo>
                  <a:pt x="0" y="0"/>
                </a:moveTo>
                <a:lnTo>
                  <a:pt x="7380646" y="0"/>
                </a:lnTo>
                <a:lnTo>
                  <a:pt x="7380646" y="4723614"/>
                </a:lnTo>
                <a:lnTo>
                  <a:pt x="0" y="4723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010523">
            <a:off x="10531229" y="-5933643"/>
            <a:ext cx="9651208" cy="8227655"/>
          </a:xfrm>
          <a:custGeom>
            <a:avLst/>
            <a:gdLst/>
            <a:ahLst/>
            <a:cxnLst/>
            <a:rect r="r" b="b" t="t" l="l"/>
            <a:pathLst>
              <a:path h="8227655" w="9651208">
                <a:moveTo>
                  <a:pt x="9651208" y="0"/>
                </a:moveTo>
                <a:lnTo>
                  <a:pt x="0" y="0"/>
                </a:lnTo>
                <a:lnTo>
                  <a:pt x="0" y="8227655"/>
                </a:lnTo>
                <a:lnTo>
                  <a:pt x="9651208" y="8227655"/>
                </a:lnTo>
                <a:lnTo>
                  <a:pt x="965120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1152208" y="-242910"/>
            <a:ext cx="7310796" cy="4678909"/>
          </a:xfrm>
          <a:custGeom>
            <a:avLst/>
            <a:gdLst/>
            <a:ahLst/>
            <a:cxnLst/>
            <a:rect r="r" b="b" t="t" l="l"/>
            <a:pathLst>
              <a:path h="4678909" w="7310796">
                <a:moveTo>
                  <a:pt x="7310795" y="4678909"/>
                </a:moveTo>
                <a:lnTo>
                  <a:pt x="0" y="4678909"/>
                </a:lnTo>
                <a:lnTo>
                  <a:pt x="0" y="0"/>
                </a:lnTo>
                <a:lnTo>
                  <a:pt x="7310795" y="0"/>
                </a:lnTo>
                <a:lnTo>
                  <a:pt x="7310795" y="46789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98510">
            <a:off x="12487970" y="4049803"/>
            <a:ext cx="5956163" cy="8286836"/>
          </a:xfrm>
          <a:custGeom>
            <a:avLst/>
            <a:gdLst/>
            <a:ahLst/>
            <a:cxnLst/>
            <a:rect r="r" b="b" t="t" l="l"/>
            <a:pathLst>
              <a:path h="8286836" w="5956163">
                <a:moveTo>
                  <a:pt x="0" y="0"/>
                </a:moveTo>
                <a:lnTo>
                  <a:pt x="5956164" y="0"/>
                </a:lnTo>
                <a:lnTo>
                  <a:pt x="5956164" y="8286836"/>
                </a:lnTo>
                <a:lnTo>
                  <a:pt x="0" y="828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921339">
            <a:off x="-103731" y="-2362136"/>
            <a:ext cx="5591844" cy="7779958"/>
          </a:xfrm>
          <a:custGeom>
            <a:avLst/>
            <a:gdLst/>
            <a:ahLst/>
            <a:cxnLst/>
            <a:rect r="r" b="b" t="t" l="l"/>
            <a:pathLst>
              <a:path h="7779958" w="5591844">
                <a:moveTo>
                  <a:pt x="0" y="0"/>
                </a:moveTo>
                <a:lnTo>
                  <a:pt x="5591844" y="0"/>
                </a:lnTo>
                <a:lnTo>
                  <a:pt x="5591844" y="7779957"/>
                </a:lnTo>
                <a:lnTo>
                  <a:pt x="0" y="7779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8553" y="3210910"/>
            <a:ext cx="13010893" cy="27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40"/>
              </a:lnSpc>
              <a:spcBef>
                <a:spcPts val="17205"/>
              </a:spcBef>
            </a:pPr>
            <a:r>
              <a:rPr lang="en-US" sz="16385" spc="68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GRAFOS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48213" y="2145784"/>
            <a:ext cx="6991574" cy="185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02"/>
              </a:lnSpc>
              <a:spcBef>
                <a:spcPts val="11476"/>
              </a:spcBef>
            </a:pPr>
            <a:r>
              <a:rPr lang="en-US" sz="10930">
                <a:solidFill>
                  <a:srgbClr val="000000"/>
                </a:solidFill>
                <a:latin typeface="Italianno"/>
                <a:ea typeface="Italianno"/>
                <a:cs typeface="Italianno"/>
                <a:sym typeface="Italianno"/>
              </a:rPr>
              <a:t>Presentación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57185" y="5881795"/>
            <a:ext cx="6573630" cy="2803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b="true" sz="2251" spc="56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Integrantes:</a:t>
            </a:r>
          </a:p>
          <a:p>
            <a:pPr algn="ctr">
              <a:lnSpc>
                <a:spcPts val="2814"/>
              </a:lnSpc>
            </a:pPr>
            <a:r>
              <a:rPr lang="en-US" b="true" sz="2251" spc="56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Lennon Arías</a:t>
            </a:r>
          </a:p>
          <a:p>
            <a:pPr algn="ctr">
              <a:lnSpc>
                <a:spcPts val="2814"/>
              </a:lnSpc>
            </a:pPr>
            <a:r>
              <a:rPr lang="en-US" b="true" sz="2251" spc="56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Miguel Caiza</a:t>
            </a:r>
          </a:p>
          <a:p>
            <a:pPr algn="ctr">
              <a:lnSpc>
                <a:spcPts val="2814"/>
              </a:lnSpc>
            </a:pPr>
            <a:r>
              <a:rPr lang="en-US" b="true" sz="2251" spc="56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Freddy </a:t>
            </a:r>
          </a:p>
          <a:p>
            <a:pPr algn="ctr">
              <a:lnSpc>
                <a:spcPts val="2814"/>
              </a:lnSpc>
            </a:pPr>
            <a:r>
              <a:rPr lang="en-US" b="true" sz="2251" spc="56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Kenai Ramirez</a:t>
            </a:r>
          </a:p>
          <a:p>
            <a:pPr algn="ctr">
              <a:lnSpc>
                <a:spcPts val="2814"/>
              </a:lnSpc>
            </a:pPr>
          </a:p>
          <a:p>
            <a:pPr algn="ctr">
              <a:lnSpc>
                <a:spcPts val="2814"/>
              </a:lnSpc>
            </a:pPr>
            <a:r>
              <a:rPr lang="en-US" b="true" sz="2251" spc="56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Docente:</a:t>
            </a:r>
          </a:p>
          <a:p>
            <a:pPr algn="ctr">
              <a:lnSpc>
                <a:spcPts val="2814"/>
              </a:lnSpc>
            </a:pPr>
            <a:r>
              <a:rPr lang="en-US" b="true" sz="2251" spc="56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Ing. Washington Loza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31640" y="4938930"/>
            <a:ext cx="8356360" cy="5348070"/>
          </a:xfrm>
          <a:custGeom>
            <a:avLst/>
            <a:gdLst/>
            <a:ahLst/>
            <a:cxnLst/>
            <a:rect r="r" b="b" t="t" l="l"/>
            <a:pathLst>
              <a:path h="5348070" w="8356360">
                <a:moveTo>
                  <a:pt x="8356360" y="0"/>
                </a:moveTo>
                <a:lnTo>
                  <a:pt x="0" y="0"/>
                </a:lnTo>
                <a:lnTo>
                  <a:pt x="0" y="5348070"/>
                </a:lnTo>
                <a:lnTo>
                  <a:pt x="8356360" y="5348070"/>
                </a:lnTo>
                <a:lnTo>
                  <a:pt x="83563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21339">
            <a:off x="14477978" y="-1309279"/>
            <a:ext cx="4399487" cy="6121025"/>
          </a:xfrm>
          <a:custGeom>
            <a:avLst/>
            <a:gdLst/>
            <a:ahLst/>
            <a:cxnLst/>
            <a:rect r="r" b="b" t="t" l="l"/>
            <a:pathLst>
              <a:path h="6121025" w="4399487">
                <a:moveTo>
                  <a:pt x="0" y="0"/>
                </a:moveTo>
                <a:lnTo>
                  <a:pt x="4399487" y="0"/>
                </a:lnTo>
                <a:lnTo>
                  <a:pt x="4399487" y="6121025"/>
                </a:lnTo>
                <a:lnTo>
                  <a:pt x="0" y="612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61553" y="4938930"/>
            <a:ext cx="9726447" cy="4249337"/>
          </a:xfrm>
          <a:custGeom>
            <a:avLst/>
            <a:gdLst/>
            <a:ahLst/>
            <a:cxnLst/>
            <a:rect r="r" b="b" t="t" l="l"/>
            <a:pathLst>
              <a:path h="4249337" w="9726447">
                <a:moveTo>
                  <a:pt x="0" y="0"/>
                </a:moveTo>
                <a:lnTo>
                  <a:pt x="9726447" y="0"/>
                </a:lnTo>
                <a:lnTo>
                  <a:pt x="9726447" y="4249337"/>
                </a:lnTo>
                <a:lnTo>
                  <a:pt x="0" y="4249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0228" r="0" b="-15607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6719" y="3308059"/>
            <a:ext cx="8129478" cy="2738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Aquí cada posición del vector representa un nodo y adentro existe otro vector que </a:t>
            </a:r>
          </a:p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guardara los nodos vecinos.</a:t>
            </a:r>
          </a:p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Nodos: Los nodos o más conocidos como vértices permiten representar datos o </a:t>
            </a:r>
          </a:p>
          <a:p>
            <a:pPr algn="l" marL="0" indent="0" lvl="0">
              <a:lnSpc>
                <a:spcPts val="3665"/>
              </a:lnSpc>
              <a:spcBef>
                <a:spcPct val="0"/>
              </a:spcBef>
            </a:pPr>
            <a:r>
              <a:rPr lang="en-US" b="true" sz="2735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elementos se representa de la siguiente manera: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6318" y="951284"/>
            <a:ext cx="6953317" cy="223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SINTAXIS EN C++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31640" y="4938930"/>
            <a:ext cx="8356360" cy="5348070"/>
          </a:xfrm>
          <a:custGeom>
            <a:avLst/>
            <a:gdLst/>
            <a:ahLst/>
            <a:cxnLst/>
            <a:rect r="r" b="b" t="t" l="l"/>
            <a:pathLst>
              <a:path h="5348070" w="8356360">
                <a:moveTo>
                  <a:pt x="8356360" y="0"/>
                </a:moveTo>
                <a:lnTo>
                  <a:pt x="0" y="0"/>
                </a:lnTo>
                <a:lnTo>
                  <a:pt x="0" y="5348070"/>
                </a:lnTo>
                <a:lnTo>
                  <a:pt x="8356360" y="5348070"/>
                </a:lnTo>
                <a:lnTo>
                  <a:pt x="83563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21339">
            <a:off x="14477978" y="-1309279"/>
            <a:ext cx="4399487" cy="6121025"/>
          </a:xfrm>
          <a:custGeom>
            <a:avLst/>
            <a:gdLst/>
            <a:ahLst/>
            <a:cxnLst/>
            <a:rect r="r" b="b" t="t" l="l"/>
            <a:pathLst>
              <a:path h="6121025" w="4399487">
                <a:moveTo>
                  <a:pt x="0" y="0"/>
                </a:moveTo>
                <a:lnTo>
                  <a:pt x="4399487" y="0"/>
                </a:lnTo>
                <a:lnTo>
                  <a:pt x="4399487" y="6121025"/>
                </a:lnTo>
                <a:lnTo>
                  <a:pt x="0" y="612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31640" y="1751233"/>
            <a:ext cx="5898845" cy="7761643"/>
          </a:xfrm>
          <a:custGeom>
            <a:avLst/>
            <a:gdLst/>
            <a:ahLst/>
            <a:cxnLst/>
            <a:rect r="r" b="b" t="t" l="l"/>
            <a:pathLst>
              <a:path h="7761643" w="5898845">
                <a:moveTo>
                  <a:pt x="0" y="0"/>
                </a:moveTo>
                <a:lnTo>
                  <a:pt x="5898845" y="0"/>
                </a:lnTo>
                <a:lnTo>
                  <a:pt x="5898845" y="7761643"/>
                </a:lnTo>
                <a:lnTo>
                  <a:pt x="0" y="7761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218" t="-92703" r="0" b="-1852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6719" y="3308059"/>
            <a:ext cx="8129478" cy="13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Aristas: Las aristas o edge en ingles representan las conexiones que realizan cada </a:t>
            </a:r>
          </a:p>
          <a:p>
            <a:pPr algn="l" marL="0" indent="0" lvl="0">
              <a:lnSpc>
                <a:spcPts val="3665"/>
              </a:lnSpc>
              <a:spcBef>
                <a:spcPct val="0"/>
              </a:spcBef>
            </a:pPr>
            <a:r>
              <a:rPr lang="en-US" b="true" sz="2735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nodo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6318" y="951284"/>
            <a:ext cx="6953317" cy="223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SINTAXIS EN C++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31640" y="4938930"/>
            <a:ext cx="8356360" cy="5348070"/>
          </a:xfrm>
          <a:custGeom>
            <a:avLst/>
            <a:gdLst/>
            <a:ahLst/>
            <a:cxnLst/>
            <a:rect r="r" b="b" t="t" l="l"/>
            <a:pathLst>
              <a:path h="5348070" w="8356360">
                <a:moveTo>
                  <a:pt x="8356360" y="0"/>
                </a:moveTo>
                <a:lnTo>
                  <a:pt x="0" y="0"/>
                </a:lnTo>
                <a:lnTo>
                  <a:pt x="0" y="5348070"/>
                </a:lnTo>
                <a:lnTo>
                  <a:pt x="8356360" y="5348070"/>
                </a:lnTo>
                <a:lnTo>
                  <a:pt x="83563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21339">
            <a:off x="14477978" y="-1309279"/>
            <a:ext cx="4399487" cy="6121025"/>
          </a:xfrm>
          <a:custGeom>
            <a:avLst/>
            <a:gdLst/>
            <a:ahLst/>
            <a:cxnLst/>
            <a:rect r="r" b="b" t="t" l="l"/>
            <a:pathLst>
              <a:path h="6121025" w="4399487">
                <a:moveTo>
                  <a:pt x="0" y="0"/>
                </a:moveTo>
                <a:lnTo>
                  <a:pt x="4399487" y="0"/>
                </a:lnTo>
                <a:lnTo>
                  <a:pt x="4399487" y="6121025"/>
                </a:lnTo>
                <a:lnTo>
                  <a:pt x="0" y="612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54337" y="2018570"/>
            <a:ext cx="4484905" cy="7507067"/>
          </a:xfrm>
          <a:custGeom>
            <a:avLst/>
            <a:gdLst/>
            <a:ahLst/>
            <a:cxnLst/>
            <a:rect r="r" b="b" t="t" l="l"/>
            <a:pathLst>
              <a:path h="7507067" w="4484905">
                <a:moveTo>
                  <a:pt x="0" y="0"/>
                </a:moveTo>
                <a:lnTo>
                  <a:pt x="4484905" y="0"/>
                </a:lnTo>
                <a:lnTo>
                  <a:pt x="4484905" y="7507067"/>
                </a:lnTo>
                <a:lnTo>
                  <a:pt x="0" y="7507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393" r="0" b="-113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6318" y="5105400"/>
            <a:ext cx="8129478" cy="182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Recorridos: Son algoritmos que nos permiten buscar cada nodo</a:t>
            </a:r>
          </a:p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Breadth First Search y Dept First Search</a:t>
            </a:r>
          </a:p>
          <a:p>
            <a:pPr algn="l" marL="0" indent="0" lvl="0">
              <a:lnSpc>
                <a:spcPts val="366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06318" y="951284"/>
            <a:ext cx="6953317" cy="223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SINTAXIS EN C++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8510">
            <a:off x="12930612" y="4049803"/>
            <a:ext cx="5956163" cy="8286836"/>
          </a:xfrm>
          <a:custGeom>
            <a:avLst/>
            <a:gdLst/>
            <a:ahLst/>
            <a:cxnLst/>
            <a:rect r="r" b="b" t="t" l="l"/>
            <a:pathLst>
              <a:path h="8286836" w="5956163">
                <a:moveTo>
                  <a:pt x="0" y="0"/>
                </a:moveTo>
                <a:lnTo>
                  <a:pt x="5956163" y="0"/>
                </a:lnTo>
                <a:lnTo>
                  <a:pt x="5956163" y="8286836"/>
                </a:lnTo>
                <a:lnTo>
                  <a:pt x="0" y="8286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3322" y="476808"/>
            <a:ext cx="14735372" cy="334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COMPARACIÓN ENTRE GRADOS BIPARTIDOS Y NO BIPARTIDOS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1010523">
            <a:off x="10531229" y="-5933643"/>
            <a:ext cx="9651208" cy="8227655"/>
          </a:xfrm>
          <a:custGeom>
            <a:avLst/>
            <a:gdLst/>
            <a:ahLst/>
            <a:cxnLst/>
            <a:rect r="r" b="b" t="t" l="l"/>
            <a:pathLst>
              <a:path h="8227655" w="9651208">
                <a:moveTo>
                  <a:pt x="9651208" y="0"/>
                </a:moveTo>
                <a:lnTo>
                  <a:pt x="0" y="0"/>
                </a:lnTo>
                <a:lnTo>
                  <a:pt x="0" y="8227655"/>
                </a:lnTo>
                <a:lnTo>
                  <a:pt x="9651208" y="8227655"/>
                </a:lnTo>
                <a:lnTo>
                  <a:pt x="965120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1152208" y="-242910"/>
            <a:ext cx="7310796" cy="4678909"/>
          </a:xfrm>
          <a:custGeom>
            <a:avLst/>
            <a:gdLst/>
            <a:ahLst/>
            <a:cxnLst/>
            <a:rect r="r" b="b" t="t" l="l"/>
            <a:pathLst>
              <a:path h="4678909" w="7310796">
                <a:moveTo>
                  <a:pt x="7310795" y="4678909"/>
                </a:moveTo>
                <a:lnTo>
                  <a:pt x="0" y="4678909"/>
                </a:lnTo>
                <a:lnTo>
                  <a:pt x="0" y="0"/>
                </a:lnTo>
                <a:lnTo>
                  <a:pt x="7310795" y="0"/>
                </a:lnTo>
                <a:lnTo>
                  <a:pt x="7310795" y="46789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28925" y="4435999"/>
            <a:ext cx="9304367" cy="5542873"/>
          </a:xfrm>
          <a:custGeom>
            <a:avLst/>
            <a:gdLst/>
            <a:ahLst/>
            <a:cxnLst/>
            <a:rect r="r" b="b" t="t" l="l"/>
            <a:pathLst>
              <a:path h="5542873" w="9304367">
                <a:moveTo>
                  <a:pt x="0" y="0"/>
                </a:moveTo>
                <a:lnTo>
                  <a:pt x="9304367" y="0"/>
                </a:lnTo>
                <a:lnTo>
                  <a:pt x="9304367" y="5542872"/>
                </a:lnTo>
                <a:lnTo>
                  <a:pt x="0" y="5542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9304" r="0" b="-88975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652" y="3467307"/>
            <a:ext cx="14392583" cy="6584607"/>
          </a:xfrm>
          <a:custGeom>
            <a:avLst/>
            <a:gdLst/>
            <a:ahLst/>
            <a:cxnLst/>
            <a:rect r="r" b="b" t="t" l="l"/>
            <a:pathLst>
              <a:path h="6584607" w="14392583">
                <a:moveTo>
                  <a:pt x="0" y="0"/>
                </a:moveTo>
                <a:lnTo>
                  <a:pt x="14392583" y="0"/>
                </a:lnTo>
                <a:lnTo>
                  <a:pt x="14392583" y="6584606"/>
                </a:lnTo>
                <a:lnTo>
                  <a:pt x="0" y="6584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1553587" y="-156621"/>
            <a:ext cx="7116510" cy="4554567"/>
          </a:xfrm>
          <a:custGeom>
            <a:avLst/>
            <a:gdLst/>
            <a:ahLst/>
            <a:cxnLst/>
            <a:rect r="r" b="b" t="t" l="l"/>
            <a:pathLst>
              <a:path h="4554567" w="7116510">
                <a:moveTo>
                  <a:pt x="7116510" y="4554566"/>
                </a:moveTo>
                <a:lnTo>
                  <a:pt x="0" y="4554566"/>
                </a:lnTo>
                <a:lnTo>
                  <a:pt x="0" y="0"/>
                </a:lnTo>
                <a:lnTo>
                  <a:pt x="7116510" y="0"/>
                </a:lnTo>
                <a:lnTo>
                  <a:pt x="7116510" y="45545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2399">
            <a:off x="13749876" y="-1761033"/>
            <a:ext cx="5130300" cy="7137809"/>
          </a:xfrm>
          <a:custGeom>
            <a:avLst/>
            <a:gdLst/>
            <a:ahLst/>
            <a:cxnLst/>
            <a:rect r="r" b="b" t="t" l="l"/>
            <a:pathLst>
              <a:path h="7137809" w="5130300">
                <a:moveTo>
                  <a:pt x="0" y="0"/>
                </a:moveTo>
                <a:lnTo>
                  <a:pt x="5130300" y="0"/>
                </a:lnTo>
                <a:lnTo>
                  <a:pt x="5130300" y="7137809"/>
                </a:lnTo>
                <a:lnTo>
                  <a:pt x="0" y="7137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0184" y="1188260"/>
            <a:ext cx="5049242" cy="3955240"/>
          </a:xfrm>
          <a:custGeom>
            <a:avLst/>
            <a:gdLst/>
            <a:ahLst/>
            <a:cxnLst/>
            <a:rect r="r" b="b" t="t" l="l"/>
            <a:pathLst>
              <a:path h="3955240" w="5049242">
                <a:moveTo>
                  <a:pt x="0" y="0"/>
                </a:moveTo>
                <a:lnTo>
                  <a:pt x="5049242" y="0"/>
                </a:lnTo>
                <a:lnTo>
                  <a:pt x="5049242" y="3955240"/>
                </a:lnTo>
                <a:lnTo>
                  <a:pt x="0" y="3955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2104" y="3419682"/>
            <a:ext cx="9469034" cy="573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Existen diferentes aplicaciones en la vida real para el uso de grafos, como los siguientes: </a:t>
            </a:r>
          </a:p>
          <a:p>
            <a:pPr algn="ctr"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Síntesis de circuitos secuenciales, dibujo computacional, ingeniería, modelación de trayectos, </a:t>
            </a:r>
          </a:p>
          <a:p>
            <a:pPr algn="ctr"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administración de proyectos, ciencias sociales, estudio de biología y hábitat, entre otros.</a:t>
            </a:r>
          </a:p>
          <a:p>
            <a:pPr algn="ctr"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Por medio de la naturaleza de los grafos compuestos por nodos y aristas podemos </a:t>
            </a:r>
          </a:p>
          <a:p>
            <a:pPr algn="ctr"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modelar lo anteriormente dicho, obteniendo un panorama claro de lo que es nuestro objeto de </a:t>
            </a:r>
          </a:p>
          <a:p>
            <a:pPr algn="ctr"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estudio por medio de los grafos, usándolos para mejorar la eficiencia del trabajo y optimización</a:t>
            </a:r>
          </a:p>
          <a:p>
            <a:pPr algn="ctr"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 los tiempos, aplicando sobre ellos diferentes tipos de algoritmos.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03111" y="3086100"/>
            <a:ext cx="5166986" cy="4114800"/>
          </a:xfrm>
          <a:custGeom>
            <a:avLst/>
            <a:gdLst/>
            <a:ahLst/>
            <a:cxnLst/>
            <a:rect r="r" b="b" t="t" l="l"/>
            <a:pathLst>
              <a:path h="4114800" w="5166986">
                <a:moveTo>
                  <a:pt x="0" y="0"/>
                </a:moveTo>
                <a:lnTo>
                  <a:pt x="5166986" y="0"/>
                </a:lnTo>
                <a:lnTo>
                  <a:pt x="5166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53587" y="51435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2104" y="1293035"/>
            <a:ext cx="7564843" cy="113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APLICACIÓN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38268">
            <a:off x="-4356801" y="5744695"/>
            <a:ext cx="7452144" cy="6352952"/>
          </a:xfrm>
          <a:custGeom>
            <a:avLst/>
            <a:gdLst/>
            <a:ahLst/>
            <a:cxnLst/>
            <a:rect r="r" b="b" t="t" l="l"/>
            <a:pathLst>
              <a:path h="6352952" w="7452144">
                <a:moveTo>
                  <a:pt x="7452144" y="0"/>
                </a:moveTo>
                <a:lnTo>
                  <a:pt x="0" y="0"/>
                </a:lnTo>
                <a:lnTo>
                  <a:pt x="0" y="6352953"/>
                </a:lnTo>
                <a:lnTo>
                  <a:pt x="7452144" y="6352953"/>
                </a:lnTo>
                <a:lnTo>
                  <a:pt x="745214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8177" y="5787822"/>
            <a:ext cx="7380646" cy="4723614"/>
          </a:xfrm>
          <a:custGeom>
            <a:avLst/>
            <a:gdLst/>
            <a:ahLst/>
            <a:cxnLst/>
            <a:rect r="r" b="b" t="t" l="l"/>
            <a:pathLst>
              <a:path h="4723614" w="7380646">
                <a:moveTo>
                  <a:pt x="0" y="0"/>
                </a:moveTo>
                <a:lnTo>
                  <a:pt x="7380646" y="0"/>
                </a:lnTo>
                <a:lnTo>
                  <a:pt x="7380646" y="4723614"/>
                </a:lnTo>
                <a:lnTo>
                  <a:pt x="0" y="4723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010523">
            <a:off x="10531229" y="-5933643"/>
            <a:ext cx="9651208" cy="8227655"/>
          </a:xfrm>
          <a:custGeom>
            <a:avLst/>
            <a:gdLst/>
            <a:ahLst/>
            <a:cxnLst/>
            <a:rect r="r" b="b" t="t" l="l"/>
            <a:pathLst>
              <a:path h="8227655" w="9651208">
                <a:moveTo>
                  <a:pt x="9651208" y="0"/>
                </a:moveTo>
                <a:lnTo>
                  <a:pt x="0" y="0"/>
                </a:lnTo>
                <a:lnTo>
                  <a:pt x="0" y="8227655"/>
                </a:lnTo>
                <a:lnTo>
                  <a:pt x="9651208" y="8227655"/>
                </a:lnTo>
                <a:lnTo>
                  <a:pt x="965120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1152208" y="-242910"/>
            <a:ext cx="7310796" cy="4678909"/>
          </a:xfrm>
          <a:custGeom>
            <a:avLst/>
            <a:gdLst/>
            <a:ahLst/>
            <a:cxnLst/>
            <a:rect r="r" b="b" t="t" l="l"/>
            <a:pathLst>
              <a:path h="4678909" w="7310796">
                <a:moveTo>
                  <a:pt x="7310795" y="4678909"/>
                </a:moveTo>
                <a:lnTo>
                  <a:pt x="0" y="4678909"/>
                </a:lnTo>
                <a:lnTo>
                  <a:pt x="0" y="0"/>
                </a:lnTo>
                <a:lnTo>
                  <a:pt x="7310795" y="0"/>
                </a:lnTo>
                <a:lnTo>
                  <a:pt x="7310795" y="46789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51835" y="1581735"/>
            <a:ext cx="8984331" cy="113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CONCLUSIONES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458552"/>
            <a:ext cx="18288000" cy="637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Al momento de elegir la estructura a utilizar en un proyecto, en este caso serían los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grafos, debemos tener especial cuidado en nuestros recursos, para ser más específicos nuestra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memoria, ya que estas estructuras dependen de la misma.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Entonces podemos definir que los grafos son estructuras que nos permiten relacionar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los objetos, Nos dimos cuenta de que esta herramienta es muy utilizable en nuestra vida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cotidiana un ejemplo las redes sociales nosotros como usuarios representamos nodos y para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conectarnos con otra persona se relacionan y así sucesivamente. Haciendo que muchos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elementos de uso cotidiano como las rutas que conectan carreteras usan grafos por motivo de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su eficiencia y optimización de tiempo.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En general, la investigación fortaleció los conceptos esenciales para comprender las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estructuras de datos con los grafos, lo cual es clave para el desarrollo de un software robusto y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eficiente con una herramienta visual que nos permita entender como se conectan y asi sacar </a:t>
            </a:r>
          </a:p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mejores conclusiones.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38268">
            <a:off x="-4356801" y="5744695"/>
            <a:ext cx="7452144" cy="6352952"/>
          </a:xfrm>
          <a:custGeom>
            <a:avLst/>
            <a:gdLst/>
            <a:ahLst/>
            <a:cxnLst/>
            <a:rect r="r" b="b" t="t" l="l"/>
            <a:pathLst>
              <a:path h="6352952" w="7452144">
                <a:moveTo>
                  <a:pt x="7452144" y="0"/>
                </a:moveTo>
                <a:lnTo>
                  <a:pt x="0" y="0"/>
                </a:lnTo>
                <a:lnTo>
                  <a:pt x="0" y="6352953"/>
                </a:lnTo>
                <a:lnTo>
                  <a:pt x="7452144" y="6352953"/>
                </a:lnTo>
                <a:lnTo>
                  <a:pt x="745214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8177" y="5787822"/>
            <a:ext cx="7380646" cy="4723614"/>
          </a:xfrm>
          <a:custGeom>
            <a:avLst/>
            <a:gdLst/>
            <a:ahLst/>
            <a:cxnLst/>
            <a:rect r="r" b="b" t="t" l="l"/>
            <a:pathLst>
              <a:path h="4723614" w="7380646">
                <a:moveTo>
                  <a:pt x="0" y="0"/>
                </a:moveTo>
                <a:lnTo>
                  <a:pt x="7380646" y="0"/>
                </a:lnTo>
                <a:lnTo>
                  <a:pt x="7380646" y="4723614"/>
                </a:lnTo>
                <a:lnTo>
                  <a:pt x="0" y="4723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010523">
            <a:off x="10531229" y="-5933643"/>
            <a:ext cx="9651208" cy="8227655"/>
          </a:xfrm>
          <a:custGeom>
            <a:avLst/>
            <a:gdLst/>
            <a:ahLst/>
            <a:cxnLst/>
            <a:rect r="r" b="b" t="t" l="l"/>
            <a:pathLst>
              <a:path h="8227655" w="9651208">
                <a:moveTo>
                  <a:pt x="9651208" y="0"/>
                </a:moveTo>
                <a:lnTo>
                  <a:pt x="0" y="0"/>
                </a:lnTo>
                <a:lnTo>
                  <a:pt x="0" y="8227655"/>
                </a:lnTo>
                <a:lnTo>
                  <a:pt x="9651208" y="8227655"/>
                </a:lnTo>
                <a:lnTo>
                  <a:pt x="965120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1152208" y="-242910"/>
            <a:ext cx="7310796" cy="4678909"/>
          </a:xfrm>
          <a:custGeom>
            <a:avLst/>
            <a:gdLst/>
            <a:ahLst/>
            <a:cxnLst/>
            <a:rect r="r" b="b" t="t" l="l"/>
            <a:pathLst>
              <a:path h="4678909" w="7310796">
                <a:moveTo>
                  <a:pt x="7310795" y="4678909"/>
                </a:moveTo>
                <a:lnTo>
                  <a:pt x="0" y="4678909"/>
                </a:lnTo>
                <a:lnTo>
                  <a:pt x="0" y="0"/>
                </a:lnTo>
                <a:lnTo>
                  <a:pt x="7310795" y="0"/>
                </a:lnTo>
                <a:lnTo>
                  <a:pt x="7310795" y="46789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98510">
            <a:off x="12487970" y="4049803"/>
            <a:ext cx="5956163" cy="8286836"/>
          </a:xfrm>
          <a:custGeom>
            <a:avLst/>
            <a:gdLst/>
            <a:ahLst/>
            <a:cxnLst/>
            <a:rect r="r" b="b" t="t" l="l"/>
            <a:pathLst>
              <a:path h="8286836" w="5956163">
                <a:moveTo>
                  <a:pt x="0" y="0"/>
                </a:moveTo>
                <a:lnTo>
                  <a:pt x="5956164" y="0"/>
                </a:lnTo>
                <a:lnTo>
                  <a:pt x="5956164" y="8286836"/>
                </a:lnTo>
                <a:lnTo>
                  <a:pt x="0" y="828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921339">
            <a:off x="-103731" y="-2362136"/>
            <a:ext cx="5591844" cy="7779958"/>
          </a:xfrm>
          <a:custGeom>
            <a:avLst/>
            <a:gdLst/>
            <a:ahLst/>
            <a:cxnLst/>
            <a:rect r="r" b="b" t="t" l="l"/>
            <a:pathLst>
              <a:path h="7779958" w="5591844">
                <a:moveTo>
                  <a:pt x="0" y="0"/>
                </a:moveTo>
                <a:lnTo>
                  <a:pt x="5591844" y="0"/>
                </a:lnTo>
                <a:lnTo>
                  <a:pt x="5591844" y="7779957"/>
                </a:lnTo>
                <a:lnTo>
                  <a:pt x="0" y="7779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8553" y="4035397"/>
            <a:ext cx="13010893" cy="279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40"/>
              </a:lnSpc>
              <a:spcBef>
                <a:spcPts val="17205"/>
              </a:spcBef>
            </a:pPr>
            <a:r>
              <a:rPr lang="en-US" sz="16385" spc="68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GRACIAS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48213" y="2970279"/>
            <a:ext cx="6991574" cy="185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02"/>
              </a:lnSpc>
              <a:spcBef>
                <a:spcPts val="11476"/>
              </a:spcBef>
            </a:pPr>
            <a:r>
              <a:rPr lang="en-US" sz="10930">
                <a:solidFill>
                  <a:srgbClr val="000000"/>
                </a:solidFill>
                <a:latin typeface="Italianno"/>
                <a:ea typeface="Italianno"/>
                <a:cs typeface="Italianno"/>
                <a:sym typeface="Italianno"/>
              </a:rPr>
              <a:t>Muchas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73337" y="6996057"/>
            <a:ext cx="2341326" cy="39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5"/>
              </a:lnSpc>
              <a:spcBef>
                <a:spcPts val="2411"/>
              </a:spcBef>
            </a:pPr>
            <a:r>
              <a:rPr lang="en-US" b="true" sz="2297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Alexandra Eiras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8510">
            <a:off x="12328298" y="5404121"/>
            <a:ext cx="5956163" cy="8286836"/>
          </a:xfrm>
          <a:custGeom>
            <a:avLst/>
            <a:gdLst/>
            <a:ahLst/>
            <a:cxnLst/>
            <a:rect r="r" b="b" t="t" l="l"/>
            <a:pathLst>
              <a:path h="8286836" w="5956163">
                <a:moveTo>
                  <a:pt x="0" y="0"/>
                </a:moveTo>
                <a:lnTo>
                  <a:pt x="5956163" y="0"/>
                </a:lnTo>
                <a:lnTo>
                  <a:pt x="5956163" y="8286836"/>
                </a:lnTo>
                <a:lnTo>
                  <a:pt x="0" y="8286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21339">
            <a:off x="-984278" y="-1787323"/>
            <a:ext cx="5130300" cy="7137809"/>
          </a:xfrm>
          <a:custGeom>
            <a:avLst/>
            <a:gdLst/>
            <a:ahLst/>
            <a:cxnLst/>
            <a:rect r="r" b="b" t="t" l="l"/>
            <a:pathLst>
              <a:path h="7137809" w="5130300">
                <a:moveTo>
                  <a:pt x="0" y="0"/>
                </a:moveTo>
                <a:lnTo>
                  <a:pt x="5130300" y="0"/>
                </a:lnTo>
                <a:lnTo>
                  <a:pt x="5130300" y="7137809"/>
                </a:lnTo>
                <a:lnTo>
                  <a:pt x="0" y="7137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39237">
            <a:off x="15170210" y="-1990135"/>
            <a:ext cx="4668939" cy="3980270"/>
          </a:xfrm>
          <a:custGeom>
            <a:avLst/>
            <a:gdLst/>
            <a:ahLst/>
            <a:cxnLst/>
            <a:rect r="r" b="b" t="t" l="l"/>
            <a:pathLst>
              <a:path h="3980270" w="4668939">
                <a:moveTo>
                  <a:pt x="0" y="0"/>
                </a:moveTo>
                <a:lnTo>
                  <a:pt x="4668938" y="0"/>
                </a:lnTo>
                <a:lnTo>
                  <a:pt x="4668938" y="3980270"/>
                </a:lnTo>
                <a:lnTo>
                  <a:pt x="0" y="3980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339237">
            <a:off x="-1812103" y="8436577"/>
            <a:ext cx="4668939" cy="3980270"/>
          </a:xfrm>
          <a:custGeom>
            <a:avLst/>
            <a:gdLst/>
            <a:ahLst/>
            <a:cxnLst/>
            <a:rect r="r" b="b" t="t" l="l"/>
            <a:pathLst>
              <a:path h="3980270" w="4668939">
                <a:moveTo>
                  <a:pt x="0" y="0"/>
                </a:moveTo>
                <a:lnTo>
                  <a:pt x="4668939" y="0"/>
                </a:lnTo>
                <a:lnTo>
                  <a:pt x="4668939" y="3980270"/>
                </a:lnTo>
                <a:lnTo>
                  <a:pt x="0" y="3980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59705" y="1271052"/>
            <a:ext cx="8368590" cy="112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5682" y="3555387"/>
            <a:ext cx="13756637" cy="391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Los grafos son estructuras de datos fundamentales compuestas de un conjunto de datos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llamados nodos (también denominados vértices) y aristas que son los enlaces que conectan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estos nodos. Esta estructura permite formar las relaciones o craer para entenderlo los caminos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y las conexiones de forma lógica. En pocas palabras los grafos son representaciones que nos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ayudan eficientemente al análisis de sistemas sumamente complejos. Estos elementos son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reconocidos por la manera de manejar altos volúmenes de informacion y ser procesados de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forma concisa por motores de búsqueda.</a:t>
            </a:r>
          </a:p>
          <a:p>
            <a:pPr algn="ctr">
              <a:lnSpc>
                <a:spcPts val="38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8510">
            <a:off x="12328298" y="5404121"/>
            <a:ext cx="5956163" cy="8286836"/>
          </a:xfrm>
          <a:custGeom>
            <a:avLst/>
            <a:gdLst/>
            <a:ahLst/>
            <a:cxnLst/>
            <a:rect r="r" b="b" t="t" l="l"/>
            <a:pathLst>
              <a:path h="8286836" w="5956163">
                <a:moveTo>
                  <a:pt x="0" y="0"/>
                </a:moveTo>
                <a:lnTo>
                  <a:pt x="5956163" y="0"/>
                </a:lnTo>
                <a:lnTo>
                  <a:pt x="5956163" y="8286836"/>
                </a:lnTo>
                <a:lnTo>
                  <a:pt x="0" y="8286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21339">
            <a:off x="-984278" y="-1787323"/>
            <a:ext cx="5130300" cy="7137809"/>
          </a:xfrm>
          <a:custGeom>
            <a:avLst/>
            <a:gdLst/>
            <a:ahLst/>
            <a:cxnLst/>
            <a:rect r="r" b="b" t="t" l="l"/>
            <a:pathLst>
              <a:path h="7137809" w="5130300">
                <a:moveTo>
                  <a:pt x="0" y="0"/>
                </a:moveTo>
                <a:lnTo>
                  <a:pt x="5130300" y="0"/>
                </a:lnTo>
                <a:lnTo>
                  <a:pt x="5130300" y="7137809"/>
                </a:lnTo>
                <a:lnTo>
                  <a:pt x="0" y="7137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39237">
            <a:off x="15170210" y="-1990135"/>
            <a:ext cx="4668939" cy="3980270"/>
          </a:xfrm>
          <a:custGeom>
            <a:avLst/>
            <a:gdLst/>
            <a:ahLst/>
            <a:cxnLst/>
            <a:rect r="r" b="b" t="t" l="l"/>
            <a:pathLst>
              <a:path h="3980270" w="4668939">
                <a:moveTo>
                  <a:pt x="0" y="0"/>
                </a:moveTo>
                <a:lnTo>
                  <a:pt x="4668938" y="0"/>
                </a:lnTo>
                <a:lnTo>
                  <a:pt x="4668938" y="3980270"/>
                </a:lnTo>
                <a:lnTo>
                  <a:pt x="0" y="3980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339237">
            <a:off x="-1812103" y="8436577"/>
            <a:ext cx="4668939" cy="3980270"/>
          </a:xfrm>
          <a:custGeom>
            <a:avLst/>
            <a:gdLst/>
            <a:ahLst/>
            <a:cxnLst/>
            <a:rect r="r" b="b" t="t" l="l"/>
            <a:pathLst>
              <a:path h="3980270" w="4668939">
                <a:moveTo>
                  <a:pt x="0" y="0"/>
                </a:moveTo>
                <a:lnTo>
                  <a:pt x="4668939" y="0"/>
                </a:lnTo>
                <a:lnTo>
                  <a:pt x="4668939" y="3980270"/>
                </a:lnTo>
                <a:lnTo>
                  <a:pt x="0" y="3980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59705" y="722908"/>
            <a:ext cx="8368590" cy="22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¿QUE ES UN GRAFO?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5682" y="3555387"/>
            <a:ext cx="13756637" cy="391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Los grafos son estructuras de datos fundamentales compuestas de un conjunto de datos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llamados nodos (también denominados vértices) y aristas que son los enlaces que conectan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estos nodos. Esta estructura permite formar las relaciones o craer para entenderlo los caminos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y las conexiones de forma lógica. En pocas palabras los grafos son representaciones que nos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ayudan eficientemente al análisis de sistemas sumamente complejos. Estos elementos son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reconocidos por la manera de manejar altos volúmenes de informacion y ser procesados de </a:t>
            </a:r>
          </a:p>
          <a:p>
            <a:pPr algn="ctr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forma concisa por motores de búsqueda.</a:t>
            </a:r>
          </a:p>
          <a:p>
            <a:pPr algn="ctr">
              <a:lnSpc>
                <a:spcPts val="38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8510">
            <a:off x="12390166" y="4379452"/>
            <a:ext cx="5956163" cy="8286836"/>
          </a:xfrm>
          <a:custGeom>
            <a:avLst/>
            <a:gdLst/>
            <a:ahLst/>
            <a:cxnLst/>
            <a:rect r="r" b="b" t="t" l="l"/>
            <a:pathLst>
              <a:path h="8286836" w="5956163">
                <a:moveTo>
                  <a:pt x="0" y="0"/>
                </a:moveTo>
                <a:lnTo>
                  <a:pt x="5956163" y="0"/>
                </a:lnTo>
                <a:lnTo>
                  <a:pt x="5956163" y="8286836"/>
                </a:lnTo>
                <a:lnTo>
                  <a:pt x="0" y="8286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21339">
            <a:off x="13602264" y="-1683230"/>
            <a:ext cx="5130300" cy="7137809"/>
          </a:xfrm>
          <a:custGeom>
            <a:avLst/>
            <a:gdLst/>
            <a:ahLst/>
            <a:cxnLst/>
            <a:rect r="r" b="b" t="t" l="l"/>
            <a:pathLst>
              <a:path h="7137809" w="5130300">
                <a:moveTo>
                  <a:pt x="0" y="0"/>
                </a:moveTo>
                <a:lnTo>
                  <a:pt x="5130300" y="0"/>
                </a:lnTo>
                <a:lnTo>
                  <a:pt x="5130300" y="7137809"/>
                </a:lnTo>
                <a:lnTo>
                  <a:pt x="0" y="7137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7170" y="3604874"/>
            <a:ext cx="887135" cy="858303"/>
          </a:xfrm>
          <a:custGeom>
            <a:avLst/>
            <a:gdLst/>
            <a:ahLst/>
            <a:cxnLst/>
            <a:rect r="r" b="b" t="t" l="l"/>
            <a:pathLst>
              <a:path h="858303" w="887135">
                <a:moveTo>
                  <a:pt x="0" y="0"/>
                </a:moveTo>
                <a:lnTo>
                  <a:pt x="887136" y="0"/>
                </a:lnTo>
                <a:lnTo>
                  <a:pt x="887136" y="858303"/>
                </a:lnTo>
                <a:lnTo>
                  <a:pt x="0" y="85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7170" y="5678151"/>
            <a:ext cx="887135" cy="858303"/>
          </a:xfrm>
          <a:custGeom>
            <a:avLst/>
            <a:gdLst/>
            <a:ahLst/>
            <a:cxnLst/>
            <a:rect r="r" b="b" t="t" l="l"/>
            <a:pathLst>
              <a:path h="858303" w="887135">
                <a:moveTo>
                  <a:pt x="0" y="0"/>
                </a:moveTo>
                <a:lnTo>
                  <a:pt x="887136" y="0"/>
                </a:lnTo>
                <a:lnTo>
                  <a:pt x="887136" y="858304"/>
                </a:lnTo>
                <a:lnTo>
                  <a:pt x="0" y="858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3658" y="3604874"/>
            <a:ext cx="563209" cy="699243"/>
          </a:xfrm>
          <a:custGeom>
            <a:avLst/>
            <a:gdLst/>
            <a:ahLst/>
            <a:cxnLst/>
            <a:rect r="r" b="b" t="t" l="l"/>
            <a:pathLst>
              <a:path h="699243" w="563209">
                <a:moveTo>
                  <a:pt x="0" y="0"/>
                </a:moveTo>
                <a:lnTo>
                  <a:pt x="563208" y="0"/>
                </a:lnTo>
                <a:lnTo>
                  <a:pt x="563208" y="699243"/>
                </a:lnTo>
                <a:lnTo>
                  <a:pt x="0" y="699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3658" y="5657935"/>
            <a:ext cx="563209" cy="699243"/>
          </a:xfrm>
          <a:custGeom>
            <a:avLst/>
            <a:gdLst/>
            <a:ahLst/>
            <a:cxnLst/>
            <a:rect r="r" b="b" t="t" l="l"/>
            <a:pathLst>
              <a:path h="699243" w="563209">
                <a:moveTo>
                  <a:pt x="0" y="0"/>
                </a:moveTo>
                <a:lnTo>
                  <a:pt x="563208" y="0"/>
                </a:lnTo>
                <a:lnTo>
                  <a:pt x="563208" y="699244"/>
                </a:lnTo>
                <a:lnTo>
                  <a:pt x="0" y="699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7170" y="7751429"/>
            <a:ext cx="887135" cy="858303"/>
          </a:xfrm>
          <a:custGeom>
            <a:avLst/>
            <a:gdLst/>
            <a:ahLst/>
            <a:cxnLst/>
            <a:rect r="r" b="b" t="t" l="l"/>
            <a:pathLst>
              <a:path h="858303" w="887135">
                <a:moveTo>
                  <a:pt x="0" y="0"/>
                </a:moveTo>
                <a:lnTo>
                  <a:pt x="887136" y="0"/>
                </a:lnTo>
                <a:lnTo>
                  <a:pt x="887136" y="858303"/>
                </a:lnTo>
                <a:lnTo>
                  <a:pt x="0" y="85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3658" y="7710996"/>
            <a:ext cx="563209" cy="699243"/>
          </a:xfrm>
          <a:custGeom>
            <a:avLst/>
            <a:gdLst/>
            <a:ahLst/>
            <a:cxnLst/>
            <a:rect r="r" b="b" t="t" l="l"/>
            <a:pathLst>
              <a:path h="699243" w="563209">
                <a:moveTo>
                  <a:pt x="0" y="0"/>
                </a:moveTo>
                <a:lnTo>
                  <a:pt x="563208" y="0"/>
                </a:lnTo>
                <a:lnTo>
                  <a:pt x="563208" y="699244"/>
                </a:lnTo>
                <a:lnTo>
                  <a:pt x="0" y="699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96354">
            <a:off x="17057156" y="3365492"/>
            <a:ext cx="2346564" cy="1877251"/>
          </a:xfrm>
          <a:custGeom>
            <a:avLst/>
            <a:gdLst/>
            <a:ahLst/>
            <a:cxnLst/>
            <a:rect r="r" b="b" t="t" l="l"/>
            <a:pathLst>
              <a:path h="1877251" w="2346564">
                <a:moveTo>
                  <a:pt x="0" y="0"/>
                </a:moveTo>
                <a:lnTo>
                  <a:pt x="2346564" y="0"/>
                </a:lnTo>
                <a:lnTo>
                  <a:pt x="2346564" y="1877251"/>
                </a:lnTo>
                <a:lnTo>
                  <a:pt x="0" y="1877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38751" y="4034026"/>
            <a:ext cx="6088082" cy="4272035"/>
          </a:xfrm>
          <a:custGeom>
            <a:avLst/>
            <a:gdLst/>
            <a:ahLst/>
            <a:cxnLst/>
            <a:rect r="r" b="b" t="t" l="l"/>
            <a:pathLst>
              <a:path h="4272035" w="6088082">
                <a:moveTo>
                  <a:pt x="0" y="0"/>
                </a:moveTo>
                <a:lnTo>
                  <a:pt x="6088081" y="0"/>
                </a:lnTo>
                <a:lnTo>
                  <a:pt x="6088081" y="4272035"/>
                </a:lnTo>
                <a:lnTo>
                  <a:pt x="0" y="42720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284" t="0" r="-1128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37170" y="1019763"/>
            <a:ext cx="8368590" cy="223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TIPOS DE GRAFOS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2454" y="3293482"/>
            <a:ext cx="8986297" cy="590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Grafos Dirigidos: 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En un grafo dirigido, las aristas tienen solo una dirección, en pocas palabras la relacion 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de dos nodos no es de forma simétrica. Es utilizado en flujos de trabajo o diagrama de 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procesos.</a:t>
            </a:r>
          </a:p>
          <a:p>
            <a:pPr algn="l">
              <a:lnSpc>
                <a:spcPts val="2625"/>
              </a:lnSpc>
            </a:pP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Grafos no dirigidos: 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Aquí las aristas no tienen dirección haciendo que la relación de los nodos sea de forma 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bidireccional. Usado para representar las redes sociales.</a:t>
            </a:r>
          </a:p>
          <a:p>
            <a:pPr algn="l">
              <a:lnSpc>
                <a:spcPts val="2625"/>
              </a:lnSpc>
            </a:pP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Grafos ponderados: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Las aristas tienen valores numéricos representando el peso, costo o la distancia de la 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relación en cada nodo. Usados para encontar un camino más rápido en la toma de 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decisiones. </a:t>
            </a:r>
          </a:p>
          <a:p>
            <a:pPr algn="l">
              <a:lnSpc>
                <a:spcPts val="2625"/>
              </a:lnSpc>
            </a:pP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Grafos acíclicos y cíclicos: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El grafo cíclico contiene un ciclo mientras el otro el grafo acíclico no contiene nada de </a:t>
            </a:r>
          </a:p>
          <a:p>
            <a:pPr algn="l">
              <a:lnSpc>
                <a:spcPts val="2625"/>
              </a:lnSpc>
            </a:pPr>
            <a:r>
              <a:rPr lang="en-US" sz="195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ciclos y es utilizado para el análisis de dependencias.</a:t>
            </a:r>
          </a:p>
          <a:p>
            <a:pPr algn="l" marL="0" indent="0" lvl="0">
              <a:lnSpc>
                <a:spcPts val="262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346493" y="-242910"/>
            <a:ext cx="7116510" cy="4554567"/>
          </a:xfrm>
          <a:custGeom>
            <a:avLst/>
            <a:gdLst/>
            <a:ahLst/>
            <a:cxnLst/>
            <a:rect r="r" b="b" t="t" l="l"/>
            <a:pathLst>
              <a:path h="4554567" w="7116510">
                <a:moveTo>
                  <a:pt x="7116510" y="4554566"/>
                </a:moveTo>
                <a:lnTo>
                  <a:pt x="0" y="4554566"/>
                </a:lnTo>
                <a:lnTo>
                  <a:pt x="0" y="0"/>
                </a:lnTo>
                <a:lnTo>
                  <a:pt x="7116510" y="0"/>
                </a:lnTo>
                <a:lnTo>
                  <a:pt x="7116510" y="45545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61523" y="3104777"/>
            <a:ext cx="9466958" cy="6153523"/>
          </a:xfrm>
          <a:custGeom>
            <a:avLst/>
            <a:gdLst/>
            <a:ahLst/>
            <a:cxnLst/>
            <a:rect r="r" b="b" t="t" l="l"/>
            <a:pathLst>
              <a:path h="6153523" w="9466958">
                <a:moveTo>
                  <a:pt x="0" y="0"/>
                </a:moveTo>
                <a:lnTo>
                  <a:pt x="9466958" y="0"/>
                </a:lnTo>
                <a:lnTo>
                  <a:pt x="9466958" y="6153523"/>
                </a:lnTo>
                <a:lnTo>
                  <a:pt x="0" y="615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780139" y="1948188"/>
            <a:ext cx="4129818" cy="4114800"/>
          </a:xfrm>
          <a:custGeom>
            <a:avLst/>
            <a:gdLst/>
            <a:ahLst/>
            <a:cxnLst/>
            <a:rect r="r" b="b" t="t" l="l"/>
            <a:pathLst>
              <a:path h="4114800" w="4129818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28295" y="3818585"/>
            <a:ext cx="4412654" cy="4114800"/>
          </a:xfrm>
          <a:custGeom>
            <a:avLst/>
            <a:gdLst/>
            <a:ahLst/>
            <a:cxnLst/>
            <a:rect r="r" b="b" t="t" l="l"/>
            <a:pathLst>
              <a:path h="4114800" w="4412654">
                <a:moveTo>
                  <a:pt x="0" y="0"/>
                </a:moveTo>
                <a:lnTo>
                  <a:pt x="4412654" y="0"/>
                </a:lnTo>
                <a:lnTo>
                  <a:pt x="4412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59705" y="585332"/>
            <a:ext cx="8368590" cy="22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¿PARA QUE SIRVEN?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7885" y="3790010"/>
            <a:ext cx="7836963" cy="451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8"/>
              </a:lnSpc>
            </a:pPr>
            <a:r>
              <a:rPr lang="en-US" sz="206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Los grafos tienen una múltiple variedad de funcionamiento alejándonos de la parte </a:t>
            </a:r>
          </a:p>
          <a:p>
            <a:pPr algn="ctr">
              <a:lnSpc>
                <a:spcPts val="2768"/>
              </a:lnSpc>
            </a:pPr>
            <a:r>
              <a:rPr lang="en-US" sz="206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teórica podemos explicar en donde se utilizan para representar y analizar las relaciones de cada </a:t>
            </a:r>
          </a:p>
          <a:p>
            <a:pPr algn="ctr">
              <a:lnSpc>
                <a:spcPts val="2768"/>
              </a:lnSpc>
            </a:pPr>
            <a:r>
              <a:rPr lang="en-US" sz="206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elemento usados fundamental en las matemáticas, informática, en la ingeniería. Los</a:t>
            </a:r>
          </a:p>
          <a:p>
            <a:pPr algn="ctr">
              <a:lnSpc>
                <a:spcPts val="2768"/>
              </a:lnSpc>
            </a:pPr>
            <a:r>
              <a:rPr lang="en-US" sz="206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funcionamientos y aplicaciones se muestran en la siguiente lista los cuales son:</a:t>
            </a:r>
          </a:p>
          <a:p>
            <a:pPr algn="ctr">
              <a:lnSpc>
                <a:spcPts val="2768"/>
              </a:lnSpc>
            </a:pPr>
            <a:r>
              <a:rPr lang="en-US" sz="206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Ciencias de la computación:</a:t>
            </a:r>
          </a:p>
          <a:p>
            <a:pPr algn="ctr">
              <a:lnSpc>
                <a:spcPts val="2768"/>
              </a:lnSpc>
            </a:pPr>
            <a:r>
              <a:rPr lang="en-US" sz="206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Redes sociales</a:t>
            </a:r>
          </a:p>
          <a:p>
            <a:pPr algn="ctr">
              <a:lnSpc>
                <a:spcPts val="2768"/>
              </a:lnSpc>
            </a:pPr>
            <a:r>
              <a:rPr lang="en-US" sz="206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Logística y transporte</a:t>
            </a:r>
          </a:p>
          <a:p>
            <a:pPr algn="ctr">
              <a:lnSpc>
                <a:spcPts val="2768"/>
              </a:lnSpc>
            </a:pPr>
            <a:r>
              <a:rPr lang="en-US" sz="206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Ciencias químicas</a:t>
            </a:r>
          </a:p>
          <a:p>
            <a:pPr algn="ctr" marL="0" indent="0" lvl="0">
              <a:lnSpc>
                <a:spcPts val="2768"/>
              </a:lnSpc>
              <a:spcBef>
                <a:spcPct val="0"/>
              </a:spcBef>
            </a:pPr>
            <a:r>
              <a:rPr lang="en-US" b="true" sz="2065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• Motores de búsqueda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21339">
            <a:off x="226924" y="-1787323"/>
            <a:ext cx="5130300" cy="7137809"/>
          </a:xfrm>
          <a:custGeom>
            <a:avLst/>
            <a:gdLst/>
            <a:ahLst/>
            <a:cxnLst/>
            <a:rect r="r" b="b" t="t" l="l"/>
            <a:pathLst>
              <a:path h="7137809" w="5130300">
                <a:moveTo>
                  <a:pt x="0" y="0"/>
                </a:moveTo>
                <a:lnTo>
                  <a:pt x="5130300" y="0"/>
                </a:lnTo>
                <a:lnTo>
                  <a:pt x="5130300" y="7137809"/>
                </a:lnTo>
                <a:lnTo>
                  <a:pt x="0" y="7137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0586" y="5837024"/>
            <a:ext cx="7116510" cy="4554567"/>
          </a:xfrm>
          <a:custGeom>
            <a:avLst/>
            <a:gdLst/>
            <a:ahLst/>
            <a:cxnLst/>
            <a:rect r="r" b="b" t="t" l="l"/>
            <a:pathLst>
              <a:path h="4554567" w="7116510">
                <a:moveTo>
                  <a:pt x="0" y="0"/>
                </a:moveTo>
                <a:lnTo>
                  <a:pt x="7116510" y="0"/>
                </a:lnTo>
                <a:lnTo>
                  <a:pt x="7116510" y="4554567"/>
                </a:lnTo>
                <a:lnTo>
                  <a:pt x="0" y="455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597" y="3935550"/>
            <a:ext cx="7871132" cy="3818793"/>
          </a:xfrm>
          <a:custGeom>
            <a:avLst/>
            <a:gdLst/>
            <a:ahLst/>
            <a:cxnLst/>
            <a:rect r="r" b="b" t="t" l="l"/>
            <a:pathLst>
              <a:path h="3818793" w="7871132">
                <a:moveTo>
                  <a:pt x="0" y="0"/>
                </a:moveTo>
                <a:lnTo>
                  <a:pt x="7871133" y="0"/>
                </a:lnTo>
                <a:lnTo>
                  <a:pt x="7871133" y="3818793"/>
                </a:lnTo>
                <a:lnTo>
                  <a:pt x="0" y="3818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21618" y="3881605"/>
            <a:ext cx="7837682" cy="387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➢ Lista de adyacencia: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En la lista de adyacencia se representa el grafo enfocándose principalmente en las 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conexiones que tiene cada vértice (nodo). Cada vértice del grafo tiene una lista 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asociada la cual contiene los vértices alcanzables desde él (comúnmente llamados </a:t>
            </a:r>
          </a:p>
          <a:p>
            <a:pPr algn="l" marL="0" indent="0" lvl="0">
              <a:lnSpc>
                <a:spcPts val="3885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“vecinos”)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04049" y="767999"/>
            <a:ext cx="10371646" cy="223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FORMAS DE REPRESENTACIÓN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21339">
            <a:off x="226924" y="-1787323"/>
            <a:ext cx="5130300" cy="7137809"/>
          </a:xfrm>
          <a:custGeom>
            <a:avLst/>
            <a:gdLst/>
            <a:ahLst/>
            <a:cxnLst/>
            <a:rect r="r" b="b" t="t" l="l"/>
            <a:pathLst>
              <a:path h="7137809" w="5130300">
                <a:moveTo>
                  <a:pt x="0" y="0"/>
                </a:moveTo>
                <a:lnTo>
                  <a:pt x="5130300" y="0"/>
                </a:lnTo>
                <a:lnTo>
                  <a:pt x="5130300" y="7137809"/>
                </a:lnTo>
                <a:lnTo>
                  <a:pt x="0" y="7137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0586" y="5837024"/>
            <a:ext cx="7116510" cy="4554567"/>
          </a:xfrm>
          <a:custGeom>
            <a:avLst/>
            <a:gdLst/>
            <a:ahLst/>
            <a:cxnLst/>
            <a:rect r="r" b="b" t="t" l="l"/>
            <a:pathLst>
              <a:path h="4554567" w="7116510">
                <a:moveTo>
                  <a:pt x="0" y="0"/>
                </a:moveTo>
                <a:lnTo>
                  <a:pt x="7116510" y="0"/>
                </a:lnTo>
                <a:lnTo>
                  <a:pt x="7116510" y="4554567"/>
                </a:lnTo>
                <a:lnTo>
                  <a:pt x="0" y="455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5088" y="4742408"/>
            <a:ext cx="8498912" cy="3371899"/>
          </a:xfrm>
          <a:custGeom>
            <a:avLst/>
            <a:gdLst/>
            <a:ahLst/>
            <a:cxnLst/>
            <a:rect r="r" b="b" t="t" l="l"/>
            <a:pathLst>
              <a:path h="3371899" w="8498912">
                <a:moveTo>
                  <a:pt x="0" y="0"/>
                </a:moveTo>
                <a:lnTo>
                  <a:pt x="8498912" y="0"/>
                </a:lnTo>
                <a:lnTo>
                  <a:pt x="8498912" y="3371899"/>
                </a:lnTo>
                <a:lnTo>
                  <a:pt x="0" y="3371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645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50318" y="3722579"/>
            <a:ext cx="7837682" cy="484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➢ Matriz de adyacencia: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Es una forma de representar un grafo usando una matriz cuadrada en donde: 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- Cada fila (i) y cada columna (j) representan un vértice.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- El valor en la posición (i, j) indica si existe o no una conexión directa (arista) 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entre el vértice “i” y el vértice “j”, si existe conexión el valor será 1 y caso </a:t>
            </a:r>
          </a:p>
          <a:p>
            <a:pPr algn="l" marL="0" indent="0" lvl="0">
              <a:lnSpc>
                <a:spcPts val="3885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contrario el valor será 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04049" y="767999"/>
            <a:ext cx="10371646" cy="223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FORMAS DE REPRESENTACIÓN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21339">
            <a:off x="226924" y="-1787323"/>
            <a:ext cx="5130300" cy="7137809"/>
          </a:xfrm>
          <a:custGeom>
            <a:avLst/>
            <a:gdLst/>
            <a:ahLst/>
            <a:cxnLst/>
            <a:rect r="r" b="b" t="t" l="l"/>
            <a:pathLst>
              <a:path h="7137809" w="5130300">
                <a:moveTo>
                  <a:pt x="0" y="0"/>
                </a:moveTo>
                <a:lnTo>
                  <a:pt x="5130300" y="0"/>
                </a:lnTo>
                <a:lnTo>
                  <a:pt x="5130300" y="7137809"/>
                </a:lnTo>
                <a:lnTo>
                  <a:pt x="0" y="7137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0586" y="5837024"/>
            <a:ext cx="7116510" cy="4554567"/>
          </a:xfrm>
          <a:custGeom>
            <a:avLst/>
            <a:gdLst/>
            <a:ahLst/>
            <a:cxnLst/>
            <a:rect r="r" b="b" t="t" l="l"/>
            <a:pathLst>
              <a:path h="4554567" w="7116510">
                <a:moveTo>
                  <a:pt x="0" y="0"/>
                </a:moveTo>
                <a:lnTo>
                  <a:pt x="7116510" y="0"/>
                </a:lnTo>
                <a:lnTo>
                  <a:pt x="7116510" y="4554567"/>
                </a:lnTo>
                <a:lnTo>
                  <a:pt x="0" y="455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40586" y="4178860"/>
            <a:ext cx="8824395" cy="4344051"/>
          </a:xfrm>
          <a:custGeom>
            <a:avLst/>
            <a:gdLst/>
            <a:ahLst/>
            <a:cxnLst/>
            <a:rect r="r" b="b" t="t" l="l"/>
            <a:pathLst>
              <a:path h="4344051" w="8824395">
                <a:moveTo>
                  <a:pt x="0" y="0"/>
                </a:moveTo>
                <a:lnTo>
                  <a:pt x="8824395" y="0"/>
                </a:lnTo>
                <a:lnTo>
                  <a:pt x="8824395" y="4344051"/>
                </a:lnTo>
                <a:lnTo>
                  <a:pt x="0" y="4344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79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38013" y="4140760"/>
            <a:ext cx="7837682" cy="435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➢ Matriz de incidencia: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Es una forma de representar un grafo mediante el uso de una matriz booleana en 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donde: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- Cada fila (i) representa un vértice y cada columna representa una arista (j)</a:t>
            </a:r>
          </a:p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- El valor en la posición (i, j) indica si el vértice (i) incide en la arista (j).</a:t>
            </a:r>
          </a:p>
          <a:p>
            <a:pPr algn="l" marL="0" indent="0" lvl="0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504049" y="767999"/>
            <a:ext cx="10371646" cy="223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FORMAS DE REPRESENTACIÓN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31640" y="4938930"/>
            <a:ext cx="8356360" cy="5348070"/>
          </a:xfrm>
          <a:custGeom>
            <a:avLst/>
            <a:gdLst/>
            <a:ahLst/>
            <a:cxnLst/>
            <a:rect r="r" b="b" t="t" l="l"/>
            <a:pathLst>
              <a:path h="5348070" w="8356360">
                <a:moveTo>
                  <a:pt x="8356360" y="0"/>
                </a:moveTo>
                <a:lnTo>
                  <a:pt x="0" y="0"/>
                </a:lnTo>
                <a:lnTo>
                  <a:pt x="0" y="5348070"/>
                </a:lnTo>
                <a:lnTo>
                  <a:pt x="8356360" y="5348070"/>
                </a:lnTo>
                <a:lnTo>
                  <a:pt x="83563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118518" y="1398986"/>
            <a:ext cx="5346623" cy="7551108"/>
            <a:chOff x="0" y="0"/>
            <a:chExt cx="3267456" cy="4614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4163" y="140959"/>
              <a:ext cx="2993427" cy="4317015"/>
            </a:xfrm>
            <a:custGeom>
              <a:avLst/>
              <a:gdLst/>
              <a:ahLst/>
              <a:cxnLst/>
              <a:rect r="r" b="b" t="t" l="l"/>
              <a:pathLst>
                <a:path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6"/>
              <a:stretch>
                <a:fillRect l="0" t="-2005" r="0" b="-200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66719" y="3308059"/>
            <a:ext cx="6416131" cy="548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</a:pPr>
          </a:p>
          <a:p>
            <a:pPr algn="l">
              <a:lnSpc>
                <a:spcPts val="3665"/>
              </a:lnSpc>
            </a:pPr>
          </a:p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Ventaja: Tienen mucho potencial para la eficiente ejecución de un algortimo el cual </a:t>
            </a:r>
          </a:p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necesita tener mucho rendimiento.</a:t>
            </a:r>
          </a:p>
          <a:p>
            <a:pPr algn="l">
              <a:lnSpc>
                <a:spcPts val="3665"/>
              </a:lnSpc>
            </a:pPr>
          </a:p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Desventaja: A cambio de mayor rendimiento sacrificamos mayor uso de memoria, por </a:t>
            </a:r>
          </a:p>
          <a:p>
            <a:pPr algn="l">
              <a:lnSpc>
                <a:spcPts val="3665"/>
              </a:lnSpc>
            </a:pPr>
            <a:r>
              <a:rPr lang="en-US" sz="2735" b="true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lo que debemos tener en cuenta nuestra capacidad de recursos al momento de implementarlo </a:t>
            </a:r>
          </a:p>
          <a:p>
            <a:pPr algn="l" marL="0" indent="0" lvl="0">
              <a:lnSpc>
                <a:spcPts val="3665"/>
              </a:lnSpc>
              <a:spcBef>
                <a:spcPct val="0"/>
              </a:spcBef>
            </a:pPr>
            <a:r>
              <a:rPr lang="en-US" b="true" sz="2735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en nuestros proyectos.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6318" y="951284"/>
            <a:ext cx="6953317" cy="223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5"/>
              </a:lnSpc>
              <a:spcBef>
                <a:spcPct val="0"/>
              </a:spcBef>
            </a:pPr>
            <a:r>
              <a:rPr lang="en-US" sz="813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VENTAJAS Y DESVENTAJAS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921339">
            <a:off x="14477978" y="-1309279"/>
            <a:ext cx="4399487" cy="6121025"/>
          </a:xfrm>
          <a:custGeom>
            <a:avLst/>
            <a:gdLst/>
            <a:ahLst/>
            <a:cxnLst/>
            <a:rect r="r" b="b" t="t" l="l"/>
            <a:pathLst>
              <a:path h="6121025" w="4399487">
                <a:moveTo>
                  <a:pt x="0" y="0"/>
                </a:moveTo>
                <a:lnTo>
                  <a:pt x="4399487" y="0"/>
                </a:lnTo>
                <a:lnTo>
                  <a:pt x="4399487" y="6121025"/>
                </a:lnTo>
                <a:lnTo>
                  <a:pt x="0" y="6121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DAG7HqRTcDU</dc:identifier>
  <dcterms:modified xsi:type="dcterms:W3CDTF">2011-08-01T06:04:30Z</dcterms:modified>
  <cp:revision>1</cp:revision>
  <dc:title>Presentación de Proyecto Trabajo Artístico Manchas Acuarela Elegante Verde y Blanco</dc:title>
</cp:coreProperties>
</file>